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embeddedFontLst>
    <p:embeddedFont>
      <p:font typeface="Lato" panose="020F0502020204030203" pitchFamily="34" charset="0"/>
      <p:regular r:id="rId23"/>
      <p:bold r:id="rId24"/>
    </p:embeddedFont>
    <p:embeddedFont>
      <p:font typeface="Raleway" panose="020B060402020202020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7" d="100"/>
          <a:sy n="117" d="100"/>
        </p:scale>
        <p:origin x="120" y="23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722922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b9a0b07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b9a0b07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72566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d251bb473_0_6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d251bb473_0_6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71210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cb9a0b074_1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cb9a0b074_1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92765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afb025f4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afb025f46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19702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afb025f46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afb025f46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33260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b00b4a81b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b00b4a81b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5116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b00b4a81b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b00b4a81b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59785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cb9a0b074_1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cb9a0b074_1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20579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b77d755f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b77d755f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17723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cb9a0b074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cb9a0b074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87398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cb9a0b074_1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cb9a0b074_1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1972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d5b15f0a3_5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d5b15f0a3_5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71335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afb025f46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afb025f46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3056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b32f64ad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b32f64ad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1325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b32f64ad4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b32f64ad4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6058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23630543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723630543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4933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afb025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afb025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0906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b52047f3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b52047f3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51417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cb9a0b074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cb9a0b074_1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16096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d251bb473_0_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d251bb473_0_6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8180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11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rgbClr val="353535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hughess6@wpunj.edu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Scheduling Using a Web-Based Shared Calendar</a:t>
            </a:r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Sarah Hughes</a:t>
            </a:r>
            <a:endParaRPr sz="24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William Paterson University</a:t>
            </a:r>
            <a:endParaRPr sz="24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David &amp; Lorraine Cheng Library</a:t>
            </a:r>
            <a:endParaRPr sz="24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May 30, 2018</a:t>
            </a:r>
            <a:endParaRPr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283099" y="712150"/>
            <a:ext cx="8622300" cy="38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solidFill>
                  <a:schemeClr val="accent5"/>
                </a:solidFill>
              </a:rPr>
              <a:t>Access Levels</a:t>
            </a:r>
            <a:endParaRPr>
              <a:solidFill>
                <a:schemeClr val="accent5"/>
              </a:solidFill>
            </a:endParaRPr>
          </a:p>
        </p:txBody>
      </p:sp>
      <p:grpSp>
        <p:nvGrpSpPr>
          <p:cNvPr id="146" name="Google Shape;146;p22"/>
          <p:cNvGrpSpPr/>
          <p:nvPr/>
        </p:nvGrpSpPr>
        <p:grpSpPr>
          <a:xfrm>
            <a:off x="604663" y="2245335"/>
            <a:ext cx="2212050" cy="2537076"/>
            <a:chOff x="6803275" y="395363"/>
            <a:chExt cx="2212050" cy="2537076"/>
          </a:xfrm>
        </p:grpSpPr>
        <p:pic>
          <p:nvPicPr>
            <p:cNvPr id="147" name="Google Shape;147;p2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803275" y="427445"/>
              <a:ext cx="2212050" cy="25049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8" name="Google Shape;148;p22" descr="Piece of duct tape sticking a note to the slide"/>
            <p:cNvPicPr preferRelativeResize="0"/>
            <p:nvPr/>
          </p:nvPicPr>
          <p:blipFill rotWithShape="1">
            <a:blip r:embed="rId4">
              <a:alphaModFix/>
            </a:blip>
            <a:srcRect l="9244" t="5926" r="2118" b="10011"/>
            <a:stretch/>
          </p:blipFill>
          <p:spPr>
            <a:xfrm rot="154826">
              <a:off x="7370663" y="419419"/>
              <a:ext cx="1077273" cy="3826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9" name="Google Shape;149;p22"/>
            <p:cNvSpPr txBox="1"/>
            <p:nvPr/>
          </p:nvSpPr>
          <p:spPr>
            <a:xfrm>
              <a:off x="6803288" y="684228"/>
              <a:ext cx="2070600" cy="200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endParaRPr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457200" lvl="0" indent="-304800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Raleway"/>
                <a:buChar char="●"/>
              </a:pPr>
              <a:r>
                <a:rPr lang="en" sz="1200" b="1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Administrator</a:t>
              </a:r>
              <a:endParaRPr sz="12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457200" lvl="0" indent="-30480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Raleway"/>
                <a:buChar char="●"/>
              </a:pPr>
              <a:r>
                <a:rPr lang="en" sz="1200" b="1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Modifier</a:t>
              </a:r>
              <a:endParaRPr sz="12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457200" lvl="0" indent="-30480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Raleway"/>
                <a:buChar char="●"/>
              </a:pPr>
              <a:r>
                <a:rPr lang="en" sz="1200" b="1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Read-only</a:t>
              </a:r>
              <a:endParaRPr sz="12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457200" lvl="0" indent="-30480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Raleway"/>
                <a:buChar char="●"/>
              </a:pPr>
              <a:r>
                <a:rPr lang="en" sz="1200" b="1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Read-only without details</a:t>
              </a:r>
              <a:endParaRPr sz="12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457200" lvl="0" indent="-30480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Raleway"/>
                <a:buChar char="●"/>
              </a:pPr>
              <a:r>
                <a:rPr lang="en" sz="1200" b="1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Advanced permissions</a:t>
              </a:r>
              <a:r>
                <a:rPr lang="en" sz="12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 </a:t>
              </a:r>
              <a:endParaRPr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pic>
        <p:nvPicPr>
          <p:cNvPr id="150" name="Google Shape;150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37347" y="1860697"/>
            <a:ext cx="4784816" cy="95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37350" y="3403475"/>
            <a:ext cx="4784824" cy="9907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>
            <a:spLocks noGrp="1"/>
          </p:cNvSpPr>
          <p:nvPr>
            <p:ph type="title"/>
          </p:nvPr>
        </p:nvSpPr>
        <p:spPr>
          <a:xfrm>
            <a:off x="283103" y="77059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Various ways to display</a:t>
            </a:r>
            <a:endParaRPr/>
          </a:p>
        </p:txBody>
      </p:sp>
      <p:grpSp>
        <p:nvGrpSpPr>
          <p:cNvPr id="157" name="Google Shape;157;p23"/>
          <p:cNvGrpSpPr/>
          <p:nvPr/>
        </p:nvGrpSpPr>
        <p:grpSpPr>
          <a:xfrm>
            <a:off x="6781388" y="2464035"/>
            <a:ext cx="2212050" cy="2537076"/>
            <a:chOff x="6803275" y="395363"/>
            <a:chExt cx="2212050" cy="2537076"/>
          </a:xfrm>
        </p:grpSpPr>
        <p:pic>
          <p:nvPicPr>
            <p:cNvPr id="158" name="Google Shape;158;p2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803275" y="427445"/>
              <a:ext cx="2212050" cy="25049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9" name="Google Shape;159;p23" descr="Piece of duct tape sticking a note to the slide"/>
            <p:cNvPicPr preferRelativeResize="0"/>
            <p:nvPr/>
          </p:nvPicPr>
          <p:blipFill rotWithShape="1">
            <a:blip r:embed="rId4">
              <a:alphaModFix/>
            </a:blip>
            <a:srcRect l="9244" t="5926" r="2118" b="10011"/>
            <a:stretch/>
          </p:blipFill>
          <p:spPr>
            <a:xfrm rot="154826">
              <a:off x="7370663" y="419419"/>
              <a:ext cx="1077273" cy="3826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0" name="Google Shape;160;p23"/>
            <p:cNvSpPr txBox="1"/>
            <p:nvPr/>
          </p:nvSpPr>
          <p:spPr>
            <a:xfrm>
              <a:off x="6944800" y="684231"/>
              <a:ext cx="1929000" cy="200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0" lvl="0" indent="0" rtl="0">
                <a:spcBef>
                  <a:spcPts val="80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Daily</a:t>
              </a:r>
              <a:endParaRPr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0" lvl="0" indent="0" rtl="0">
                <a:spcBef>
                  <a:spcPts val="80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Weekly</a:t>
              </a:r>
              <a:endParaRPr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0" lvl="0" indent="0" rtl="0">
                <a:spcBef>
                  <a:spcPts val="80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rPr lang="en" b="1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Agenda </a:t>
              </a:r>
              <a:endParaRPr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0" lvl="0" indent="0" rtl="0">
                <a:spcBef>
                  <a:spcPts val="80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List</a:t>
              </a:r>
              <a:endParaRPr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0" lvl="0" indent="0" rtl="0">
                <a:spcBef>
                  <a:spcPts val="800"/>
                </a:spcBef>
                <a:spcAft>
                  <a:spcPts val="80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rPr lang="en" b="1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Year</a:t>
              </a:r>
              <a:endParaRPr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pic>
        <p:nvPicPr>
          <p:cNvPr id="161" name="Google Shape;161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662" y="3348526"/>
            <a:ext cx="5895074" cy="51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4"/>
          <p:cNvSpPr txBox="1">
            <a:spLocks noGrp="1"/>
          </p:cNvSpPr>
          <p:nvPr>
            <p:ph type="title"/>
          </p:nvPr>
        </p:nvSpPr>
        <p:spPr>
          <a:xfrm>
            <a:off x="283099" y="712150"/>
            <a:ext cx="8622300" cy="38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solidFill>
                  <a:schemeClr val="accent5"/>
                </a:solidFill>
              </a:rPr>
              <a:t>Searchable</a:t>
            </a:r>
            <a:endParaRPr>
              <a:solidFill>
                <a:schemeClr val="accent5"/>
              </a:solidFill>
            </a:endParaRPr>
          </a:p>
        </p:txBody>
      </p:sp>
      <p:pic>
        <p:nvPicPr>
          <p:cNvPr id="167" name="Google Shape;16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0800" y="1794875"/>
            <a:ext cx="7062401" cy="296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 txBox="1">
            <a:spLocks noGrp="1"/>
          </p:cNvSpPr>
          <p:nvPr>
            <p:ph type="title"/>
          </p:nvPr>
        </p:nvSpPr>
        <p:spPr>
          <a:xfrm>
            <a:off x="162278" y="14639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300" b="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Embed </a:t>
            </a:r>
            <a:endParaRPr/>
          </a:p>
          <a:p>
            <a:pPr marL="0" lvl="0" indent="0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and share </a:t>
            </a:r>
            <a:endParaRPr/>
          </a:p>
        </p:txBody>
      </p:sp>
      <p:grpSp>
        <p:nvGrpSpPr>
          <p:cNvPr id="173" name="Google Shape;173;p25"/>
          <p:cNvGrpSpPr/>
          <p:nvPr/>
        </p:nvGrpSpPr>
        <p:grpSpPr>
          <a:xfrm>
            <a:off x="449013" y="2395260"/>
            <a:ext cx="2212050" cy="2537076"/>
            <a:chOff x="6803275" y="395363"/>
            <a:chExt cx="2212050" cy="2537076"/>
          </a:xfrm>
        </p:grpSpPr>
        <p:pic>
          <p:nvPicPr>
            <p:cNvPr id="174" name="Google Shape;174;p2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803275" y="427445"/>
              <a:ext cx="2212050" cy="25049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5" name="Google Shape;175;p25" descr="Piece of duct tape sticking a note to the slide"/>
            <p:cNvPicPr preferRelativeResize="0"/>
            <p:nvPr/>
          </p:nvPicPr>
          <p:blipFill rotWithShape="1">
            <a:blip r:embed="rId4">
              <a:alphaModFix/>
            </a:blip>
            <a:srcRect l="9244" t="5926" r="2118" b="10011"/>
            <a:stretch/>
          </p:blipFill>
          <p:spPr>
            <a:xfrm rot="154826">
              <a:off x="7370663" y="419419"/>
              <a:ext cx="1077273" cy="3826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6" name="Google Shape;176;p25"/>
            <p:cNvSpPr txBox="1"/>
            <p:nvPr/>
          </p:nvSpPr>
          <p:spPr>
            <a:xfrm>
              <a:off x="6944800" y="684231"/>
              <a:ext cx="1929000" cy="200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0" lvl="0" indent="0" rtl="0">
                <a:spcBef>
                  <a:spcPts val="80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Use simple iframe code to embed into webpage of choice</a:t>
              </a:r>
              <a:endParaRPr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0" lvl="0" indent="0" rtl="0">
                <a:spcBef>
                  <a:spcPts val="80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0" lvl="0" indent="0" rtl="0">
                <a:spcBef>
                  <a:spcPts val="800"/>
                </a:spcBef>
                <a:spcAft>
                  <a:spcPts val="800"/>
                </a:spcAft>
                <a:buNone/>
              </a:pPr>
              <a:r>
                <a:rPr lang="en" sz="12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Share stable URL as bookmarked on browser of choice</a:t>
              </a:r>
              <a:endParaRPr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pic>
        <p:nvPicPr>
          <p:cNvPr id="177" name="Google Shape;177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10550" y="146400"/>
            <a:ext cx="5701901" cy="4785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"/>
          <p:cNvSpPr txBox="1">
            <a:spLocks noGrp="1"/>
          </p:cNvSpPr>
          <p:nvPr>
            <p:ph type="title"/>
          </p:nvPr>
        </p:nvSpPr>
        <p:spPr>
          <a:xfrm>
            <a:off x="162278" y="14639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300" b="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Embed </a:t>
            </a:r>
            <a:endParaRPr/>
          </a:p>
          <a:p>
            <a:pPr marL="0" lvl="0" indent="0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and share </a:t>
            </a:r>
            <a:endParaRPr/>
          </a:p>
        </p:txBody>
      </p:sp>
      <p:grpSp>
        <p:nvGrpSpPr>
          <p:cNvPr id="183" name="Google Shape;183;p26"/>
          <p:cNvGrpSpPr/>
          <p:nvPr/>
        </p:nvGrpSpPr>
        <p:grpSpPr>
          <a:xfrm>
            <a:off x="449013" y="2395260"/>
            <a:ext cx="2212050" cy="2537076"/>
            <a:chOff x="6803275" y="395363"/>
            <a:chExt cx="2212050" cy="2537076"/>
          </a:xfrm>
        </p:grpSpPr>
        <p:pic>
          <p:nvPicPr>
            <p:cNvPr id="184" name="Google Shape;184;p2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803275" y="427445"/>
              <a:ext cx="2212050" cy="25049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5" name="Google Shape;185;p26" descr="Piece of duct tape sticking a note to the slide"/>
            <p:cNvPicPr preferRelativeResize="0"/>
            <p:nvPr/>
          </p:nvPicPr>
          <p:blipFill rotWithShape="1">
            <a:blip r:embed="rId4">
              <a:alphaModFix/>
            </a:blip>
            <a:srcRect l="9244" t="5926" r="2118" b="10011"/>
            <a:stretch/>
          </p:blipFill>
          <p:spPr>
            <a:xfrm rot="154826">
              <a:off x="7370663" y="419419"/>
              <a:ext cx="1077273" cy="3826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6" name="Google Shape;186;p26"/>
            <p:cNvSpPr txBox="1"/>
            <p:nvPr/>
          </p:nvSpPr>
          <p:spPr>
            <a:xfrm>
              <a:off x="6944800" y="684231"/>
              <a:ext cx="1929000" cy="200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0" lvl="0" indent="0" rtl="0">
                <a:spcBef>
                  <a:spcPts val="800"/>
                </a:spcBef>
                <a:spcAft>
                  <a:spcPts val="800"/>
                </a:spcAft>
                <a:buNone/>
              </a:pPr>
              <a:r>
                <a:rPr lang="en" sz="12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Configure sharing options</a:t>
              </a:r>
              <a:endParaRPr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pic>
        <p:nvPicPr>
          <p:cNvPr id="187" name="Google Shape;187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16150" y="536650"/>
            <a:ext cx="5681276" cy="4257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7"/>
          <p:cNvSpPr txBox="1">
            <a:spLocks noGrp="1"/>
          </p:cNvSpPr>
          <p:nvPr>
            <p:ph type="title"/>
          </p:nvPr>
        </p:nvSpPr>
        <p:spPr>
          <a:xfrm>
            <a:off x="283099" y="712150"/>
            <a:ext cx="82254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demo the calendar...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4700" y="162737"/>
            <a:ext cx="4254600" cy="481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8" descr="Piece of duct tape sticking a note to the slide"/>
          <p:cNvPicPr preferRelativeResize="0"/>
          <p:nvPr/>
        </p:nvPicPr>
        <p:blipFill rotWithShape="1">
          <a:blip r:embed="rId4">
            <a:alphaModFix/>
          </a:blip>
          <a:srcRect l="9244" t="5926" r="2118" b="10011"/>
          <a:stretch/>
        </p:blipFill>
        <p:spPr>
          <a:xfrm rot="154828">
            <a:off x="3536000" y="147301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8"/>
          <p:cNvSpPr txBox="1"/>
          <p:nvPr/>
        </p:nvSpPr>
        <p:spPr>
          <a:xfrm>
            <a:off x="2855550" y="1104297"/>
            <a:ext cx="34329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Access on mobile devices </a:t>
            </a:r>
            <a:endParaRPr sz="3000" b="1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0" name="Google Shape;200;p28"/>
          <p:cNvSpPr txBox="1">
            <a:spLocks noGrp="1"/>
          </p:cNvSpPr>
          <p:nvPr>
            <p:ph type="body" idx="4294967295"/>
          </p:nvPr>
        </p:nvSpPr>
        <p:spPr>
          <a:xfrm>
            <a:off x="2855550" y="2041575"/>
            <a:ext cx="3432900" cy="248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lang="en" sz="1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For iPhone/iPad on iOS </a:t>
            </a: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/>
            </a:r>
            <a:br>
              <a:rPr lang="en" sz="1200">
                <a:latin typeface="Raleway"/>
                <a:ea typeface="Raleway"/>
                <a:cs typeface="Raleway"/>
                <a:sym typeface="Raleway"/>
              </a:rPr>
            </a:b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App Store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lang="en" sz="1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For Android devices</a:t>
            </a: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/>
            </a:r>
            <a:br>
              <a:rPr lang="en" sz="1200">
                <a:latin typeface="Raleway"/>
                <a:ea typeface="Raleway"/>
                <a:cs typeface="Raleway"/>
                <a:sym typeface="Raleway"/>
              </a:rPr>
            </a:b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Google Play Store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0480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Raleway"/>
              <a:buChar char="➔"/>
            </a:pPr>
            <a:r>
              <a:rPr lang="en" sz="1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Advantage for using app</a:t>
            </a: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/>
            </a:r>
            <a:br>
              <a:rPr lang="en" sz="1200">
                <a:latin typeface="Raleway"/>
                <a:ea typeface="Raleway"/>
                <a:cs typeface="Raleway"/>
                <a:sym typeface="Raleway"/>
              </a:rPr>
            </a:b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Calendar accessible even when offline. Helpful when internet goes down.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4700" y="162737"/>
            <a:ext cx="4254600" cy="481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9" descr="Piece of duct tape sticking a note to the slide"/>
          <p:cNvPicPr preferRelativeResize="0"/>
          <p:nvPr/>
        </p:nvPicPr>
        <p:blipFill rotWithShape="1">
          <a:blip r:embed="rId4">
            <a:alphaModFix/>
          </a:blip>
          <a:srcRect l="9244" t="5926" r="2118" b="10011"/>
          <a:stretch/>
        </p:blipFill>
        <p:spPr>
          <a:xfrm rot="154828">
            <a:off x="3536000" y="147301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9"/>
          <p:cNvSpPr txBox="1"/>
          <p:nvPr/>
        </p:nvSpPr>
        <p:spPr>
          <a:xfrm>
            <a:off x="2855550" y="1104297"/>
            <a:ext cx="34329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Subscribe to  iCalendar Feeds</a:t>
            </a:r>
            <a:endParaRPr sz="3000" b="1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8" name="Google Shape;208;p29"/>
          <p:cNvSpPr txBox="1">
            <a:spLocks noGrp="1"/>
          </p:cNvSpPr>
          <p:nvPr>
            <p:ph type="body" idx="4294967295"/>
          </p:nvPr>
        </p:nvSpPr>
        <p:spPr>
          <a:xfrm>
            <a:off x="2802900" y="1778425"/>
            <a:ext cx="3432900" cy="2487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lang="en" sz="1400" b="1">
                <a:solidFill>
                  <a:srgbClr val="393D40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Can feed calendar data from Teamup to other calendar applications</a:t>
            </a:r>
            <a:r>
              <a:rPr lang="en" sz="1400" b="1" i="1">
                <a:solidFill>
                  <a:srgbClr val="393D40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 (Google Calendar, Microsoft Outlook or Apple’s iCal)</a:t>
            </a:r>
            <a:endParaRPr sz="1400" b="1" i="1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lang="en" sz="1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iCalendar feeds are read-only and provide a periodic automatic synchronization between the source calendar (Teamup) and a third calendar application.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0"/>
          <p:cNvSpPr txBox="1">
            <a:spLocks noGrp="1"/>
          </p:cNvSpPr>
          <p:nvPr>
            <p:ph type="title"/>
          </p:nvPr>
        </p:nvSpPr>
        <p:spPr>
          <a:xfrm>
            <a:off x="283100" y="712150"/>
            <a:ext cx="8620500" cy="10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Security &amp; Privacy</a:t>
            </a:r>
            <a:endParaRPr/>
          </a:p>
        </p:txBody>
      </p:sp>
      <p:sp>
        <p:nvSpPr>
          <p:cNvPr id="214" name="Google Shape;214;p30"/>
          <p:cNvSpPr/>
          <p:nvPr/>
        </p:nvSpPr>
        <p:spPr>
          <a:xfrm>
            <a:off x="371775" y="1988900"/>
            <a:ext cx="2629500" cy="22449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30"/>
          <p:cNvSpPr/>
          <p:nvPr/>
        </p:nvSpPr>
        <p:spPr>
          <a:xfrm>
            <a:off x="3210432" y="1988900"/>
            <a:ext cx="2629500" cy="22449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30"/>
          <p:cNvSpPr/>
          <p:nvPr/>
        </p:nvSpPr>
        <p:spPr>
          <a:xfrm>
            <a:off x="6049089" y="1988900"/>
            <a:ext cx="2629500" cy="22449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30"/>
          <p:cNvSpPr txBox="1">
            <a:spLocks noGrp="1"/>
          </p:cNvSpPr>
          <p:nvPr>
            <p:ph type="title"/>
          </p:nvPr>
        </p:nvSpPr>
        <p:spPr>
          <a:xfrm>
            <a:off x="6125275" y="2061900"/>
            <a:ext cx="2481600" cy="20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Backup </a:t>
            </a:r>
            <a:endParaRPr sz="2100">
              <a:solidFill>
                <a:schemeClr val="lt1"/>
              </a:solidFill>
            </a:endParaRPr>
          </a:p>
          <a:p>
            <a:pPr marL="0" lvl="0" indent="0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 b="0"/>
              <a:t>Preventing loss of data </a:t>
            </a:r>
            <a:endParaRPr sz="1400" b="0"/>
          </a:p>
          <a:p>
            <a:pPr marL="0" lvl="0" indent="0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400" b="0"/>
              <a:t>Data replicating continuously on main server to 2 independant remote servers</a:t>
            </a:r>
            <a:endParaRPr sz="1400" b="0"/>
          </a:p>
        </p:txBody>
      </p:sp>
      <p:sp>
        <p:nvSpPr>
          <p:cNvPr id="218" name="Google Shape;218;p30"/>
          <p:cNvSpPr txBox="1">
            <a:spLocks noGrp="1"/>
          </p:cNvSpPr>
          <p:nvPr>
            <p:ph type="title"/>
          </p:nvPr>
        </p:nvSpPr>
        <p:spPr>
          <a:xfrm>
            <a:off x="447975" y="2061900"/>
            <a:ext cx="2481600" cy="20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Access link</a:t>
            </a:r>
            <a:endParaRPr sz="2100">
              <a:solidFill>
                <a:schemeClr val="lt1"/>
              </a:solidFill>
            </a:endParaRPr>
          </a:p>
          <a:p>
            <a:pPr marL="0" lvl="0" indent="0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 b="0"/>
              <a:t>URL random string</a:t>
            </a:r>
            <a:endParaRPr sz="1400" b="0"/>
          </a:p>
          <a:p>
            <a:pPr marL="0" lvl="0" indent="0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 b="0"/>
              <a:t>Not visible in search engine</a:t>
            </a:r>
            <a:endParaRPr sz="1400" b="0"/>
          </a:p>
          <a:p>
            <a:pPr marL="0" lvl="0" indent="0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 b="0"/>
              <a:t>No account/login required</a:t>
            </a:r>
            <a:endParaRPr sz="1400" b="0"/>
          </a:p>
          <a:p>
            <a:pPr marL="0" lvl="0" indent="0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400" b="0"/>
              <a:t>Encryption HTTPS</a:t>
            </a:r>
            <a:endParaRPr sz="1400" b="0"/>
          </a:p>
        </p:txBody>
      </p:sp>
      <p:sp>
        <p:nvSpPr>
          <p:cNvPr id="219" name="Google Shape;219;p30"/>
          <p:cNvSpPr txBox="1">
            <a:spLocks noGrp="1"/>
          </p:cNvSpPr>
          <p:nvPr>
            <p:ph type="title"/>
          </p:nvPr>
        </p:nvSpPr>
        <p:spPr>
          <a:xfrm>
            <a:off x="3286625" y="2061900"/>
            <a:ext cx="2481600" cy="20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Password</a:t>
            </a:r>
            <a:endParaRPr sz="2100">
              <a:solidFill>
                <a:schemeClr val="lt1"/>
              </a:solidFill>
            </a:endParaRPr>
          </a:p>
          <a:p>
            <a:pPr marL="0" lvl="0" indent="0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 b="0"/>
              <a:t>Enable password protection with paid account</a:t>
            </a:r>
            <a:endParaRPr sz="1400" b="0"/>
          </a:p>
          <a:p>
            <a:pPr marL="0" lvl="0" indent="0" rtl="0">
              <a:spcBef>
                <a:spcPts val="1200"/>
              </a:spcBef>
              <a:spcAft>
                <a:spcPts val="1200"/>
              </a:spcAft>
              <a:buNone/>
            </a:pPr>
            <a:endParaRPr sz="1400" b="0"/>
          </a:p>
        </p:txBody>
      </p:sp>
      <p:sp>
        <p:nvSpPr>
          <p:cNvPr id="220" name="Google Shape;220;p30"/>
          <p:cNvSpPr txBox="1"/>
          <p:nvPr/>
        </p:nvSpPr>
        <p:spPr>
          <a:xfrm>
            <a:off x="283100" y="4654975"/>
            <a:ext cx="6244200" cy="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200" i="1">
              <a:solidFill>
                <a:schemeClr val="accent5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4700" y="162737"/>
            <a:ext cx="4254600" cy="481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1" descr="Piece of duct tape sticking a note to the slide"/>
          <p:cNvPicPr preferRelativeResize="0"/>
          <p:nvPr/>
        </p:nvPicPr>
        <p:blipFill rotWithShape="1">
          <a:blip r:embed="rId4">
            <a:alphaModFix/>
          </a:blip>
          <a:srcRect l="9244" t="5926" r="2118" b="10011"/>
          <a:stretch/>
        </p:blipFill>
        <p:spPr>
          <a:xfrm rot="154828">
            <a:off x="3536000" y="147301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1"/>
          <p:cNvSpPr txBox="1"/>
          <p:nvPr/>
        </p:nvSpPr>
        <p:spPr>
          <a:xfrm>
            <a:off x="2855550" y="687397"/>
            <a:ext cx="34329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Results</a:t>
            </a:r>
            <a:endParaRPr sz="3000" b="1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28" name="Google Shape;228;p31"/>
          <p:cNvSpPr txBox="1">
            <a:spLocks noGrp="1"/>
          </p:cNvSpPr>
          <p:nvPr>
            <p:ph type="body" idx="4294967295"/>
          </p:nvPr>
        </p:nvSpPr>
        <p:spPr>
          <a:xfrm>
            <a:off x="2855550" y="1187900"/>
            <a:ext cx="3432900" cy="33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lang="en" sz="1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Creating historical record</a:t>
            </a:r>
            <a:endParaRPr sz="14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lang="en" sz="1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Improves scheduling</a:t>
            </a:r>
            <a:endParaRPr sz="14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914400" lvl="1" indent="-3175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◆"/>
            </a:pPr>
            <a:r>
              <a:rPr lang="en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Ability to ID gaps in coverage</a:t>
            </a:r>
            <a:endParaRPr sz="14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lang="en" sz="1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Orient staff to daily schedule</a:t>
            </a:r>
            <a:endParaRPr sz="14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914400" lvl="1" indent="-3175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◆"/>
            </a:pPr>
            <a:r>
              <a:rPr lang="en" sz="1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Improves customer service</a:t>
            </a:r>
            <a:endParaRPr sz="14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914400" lvl="1" indent="-3175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◆"/>
            </a:pPr>
            <a:r>
              <a:rPr lang="en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Team</a:t>
            </a:r>
            <a:r>
              <a:rPr lang="en" sz="1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satisfaction!</a:t>
            </a:r>
            <a:endParaRPr sz="14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rtl="0">
              <a:spcBef>
                <a:spcPts val="1000"/>
              </a:spcBef>
              <a:spcAft>
                <a:spcPts val="1000"/>
              </a:spcAft>
              <a:buNone/>
            </a:pPr>
            <a:endParaRPr sz="12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>
            <a:spLocks noGrp="1"/>
          </p:cNvSpPr>
          <p:nvPr>
            <p:ph type="title" idx="4294967295"/>
          </p:nvPr>
        </p:nvSpPr>
        <p:spPr>
          <a:xfrm>
            <a:off x="535775" y="712150"/>
            <a:ext cx="51972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Background</a:t>
            </a:r>
            <a:endParaRPr sz="2400"/>
          </a:p>
        </p:txBody>
      </p:sp>
      <p:sp>
        <p:nvSpPr>
          <p:cNvPr id="79" name="Google Shape;79;p14"/>
          <p:cNvSpPr txBox="1">
            <a:spLocks noGrp="1"/>
          </p:cNvSpPr>
          <p:nvPr>
            <p:ph type="title" idx="4294967295"/>
          </p:nvPr>
        </p:nvSpPr>
        <p:spPr>
          <a:xfrm>
            <a:off x="535775" y="1480150"/>
            <a:ext cx="6642300" cy="30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</a:pPr>
            <a:r>
              <a:rPr lang="en" sz="1800" b="0">
                <a:latin typeface="Lato"/>
                <a:ea typeface="Lato"/>
                <a:cs typeface="Lato"/>
                <a:sym typeface="Lato"/>
              </a:rPr>
              <a:t>New to an Lending Services department</a:t>
            </a:r>
            <a:endParaRPr sz="1800" b="0">
              <a:latin typeface="Lato"/>
              <a:ea typeface="Lato"/>
              <a:cs typeface="Lato"/>
              <a:sym typeface="Lato"/>
            </a:endParaRP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</a:pPr>
            <a:r>
              <a:rPr lang="en" sz="1800" b="0">
                <a:latin typeface="Lato"/>
                <a:ea typeface="Lato"/>
                <a:cs typeface="Lato"/>
                <a:sym typeface="Lato"/>
              </a:rPr>
              <a:t>Manage the scheduling of department including  full-time, part-time and student workers</a:t>
            </a:r>
            <a:endParaRPr sz="1800" b="0">
              <a:latin typeface="Lato"/>
              <a:ea typeface="Lato"/>
              <a:cs typeface="Lato"/>
              <a:sym typeface="Lato"/>
            </a:endParaRP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</a:pPr>
            <a:r>
              <a:rPr lang="en" sz="1800" b="0">
                <a:latin typeface="Lato"/>
                <a:ea typeface="Lato"/>
                <a:cs typeface="Lato"/>
                <a:sym typeface="Lato"/>
              </a:rPr>
              <a:t>Historically, monthly paper-based calendars and weekly emails were the form of communicating schedule </a:t>
            </a:r>
            <a:endParaRPr sz="1800" b="0">
              <a:latin typeface="Lato"/>
              <a:ea typeface="Lato"/>
              <a:cs typeface="Lato"/>
              <a:sym typeface="Lato"/>
            </a:endParaRP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</a:pPr>
            <a:r>
              <a:rPr lang="en" sz="1800" b="0">
                <a:latin typeface="Lato"/>
                <a:ea typeface="Lato"/>
                <a:cs typeface="Lato"/>
                <a:sym typeface="Lato"/>
              </a:rPr>
              <a:t>No virtual group calendar</a:t>
            </a:r>
            <a:endParaRPr sz="1800" b="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Questions</a:t>
            </a:r>
            <a:r>
              <a:rPr lang="en"/>
              <a:t>?</a:t>
            </a:r>
            <a:endParaRPr/>
          </a:p>
        </p:txBody>
      </p:sp>
      <p:sp>
        <p:nvSpPr>
          <p:cNvPr id="234" name="Google Shape;234;p32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Sarah Hughes</a:t>
            </a:r>
            <a:endParaRPr sz="36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u="sng">
                <a:solidFill>
                  <a:schemeClr val="hlink"/>
                </a:solidFill>
                <a:hlinkClick r:id="rId3"/>
              </a:rPr>
              <a:t>hughess6@wpunj.edu</a:t>
            </a:r>
            <a:r>
              <a:rPr lang="en" sz="3600"/>
              <a:t> </a:t>
            </a:r>
            <a:endParaRPr sz="3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5600" y="152400"/>
            <a:ext cx="6164123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5"/>
          <p:cNvSpPr txBox="1"/>
          <p:nvPr/>
        </p:nvSpPr>
        <p:spPr>
          <a:xfrm>
            <a:off x="356025" y="10717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Monthly</a:t>
            </a:r>
            <a:endParaRPr sz="36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Calendar</a:t>
            </a:r>
            <a:endParaRPr sz="36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488" y="152400"/>
            <a:ext cx="5759029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6"/>
          <p:cNvSpPr txBox="1"/>
          <p:nvPr/>
        </p:nvSpPr>
        <p:spPr>
          <a:xfrm>
            <a:off x="346650" y="10717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Weekly email to Lending Services staff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4700" y="162737"/>
            <a:ext cx="4254600" cy="481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 descr="Piece of duct tape sticking a note to the slide"/>
          <p:cNvPicPr preferRelativeResize="0"/>
          <p:nvPr/>
        </p:nvPicPr>
        <p:blipFill rotWithShape="1">
          <a:blip r:embed="rId4">
            <a:alphaModFix/>
          </a:blip>
          <a:srcRect l="9244" t="5926" r="2118" b="10011"/>
          <a:stretch/>
        </p:blipFill>
        <p:spPr>
          <a:xfrm rot="154828">
            <a:off x="3536000" y="147301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7"/>
          <p:cNvSpPr txBox="1"/>
          <p:nvPr/>
        </p:nvSpPr>
        <p:spPr>
          <a:xfrm>
            <a:off x="2739650" y="1042697"/>
            <a:ext cx="34329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Calendar requirements</a:t>
            </a:r>
            <a:endParaRPr sz="3000" b="1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9" name="Google Shape;99;p17"/>
          <p:cNvSpPr txBox="1">
            <a:spLocks noGrp="1"/>
          </p:cNvSpPr>
          <p:nvPr>
            <p:ph type="body" idx="4294967295"/>
          </p:nvPr>
        </p:nvSpPr>
        <p:spPr>
          <a:xfrm>
            <a:off x="2730000" y="1731800"/>
            <a:ext cx="3684000" cy="33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Raleway"/>
                <a:ea typeface="Raleway"/>
                <a:cs typeface="Raleway"/>
                <a:sym typeface="Raleway"/>
              </a:rPr>
              <a:t>Assessing what the group needs</a:t>
            </a:r>
            <a:endParaRPr sz="1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lang="en" sz="1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Private</a:t>
            </a:r>
            <a:r>
              <a:rPr lang="en" sz="1400">
                <a:latin typeface="Raleway"/>
                <a:ea typeface="Raleway"/>
                <a:cs typeface="Raleway"/>
                <a:sym typeface="Raleway"/>
              </a:rPr>
              <a:t/>
            </a:r>
            <a:br>
              <a:rPr lang="en" sz="1400">
                <a:latin typeface="Raleway"/>
                <a:ea typeface="Raleway"/>
                <a:cs typeface="Raleway"/>
                <a:sym typeface="Raleway"/>
              </a:rPr>
            </a:b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Administrator being able to make changes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lang="en" sz="1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User-friendly</a:t>
            </a:r>
            <a:r>
              <a:rPr lang="en" sz="1400">
                <a:latin typeface="Raleway"/>
                <a:ea typeface="Raleway"/>
                <a:cs typeface="Raleway"/>
                <a:sym typeface="Raleway"/>
              </a:rPr>
              <a:t/>
            </a:r>
            <a:br>
              <a:rPr lang="en" sz="1400">
                <a:latin typeface="Raleway"/>
                <a:ea typeface="Raleway"/>
                <a:cs typeface="Raleway"/>
                <a:sym typeface="Raleway"/>
              </a:rPr>
            </a:b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Easy for all staff to use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lang="en" sz="1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Multiple calendars</a:t>
            </a:r>
            <a:r>
              <a:rPr lang="en" sz="1400">
                <a:latin typeface="Raleway"/>
                <a:ea typeface="Raleway"/>
                <a:cs typeface="Raleway"/>
                <a:sym typeface="Raleway"/>
              </a:rPr>
              <a:t/>
            </a:r>
            <a:br>
              <a:rPr lang="en" sz="1400">
                <a:latin typeface="Raleway"/>
                <a:ea typeface="Raleway"/>
                <a:cs typeface="Raleway"/>
                <a:sym typeface="Raleway"/>
              </a:rPr>
            </a:b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Tracking multiple type of events and scheduling in the department</a:t>
            </a:r>
            <a:endParaRPr sz="1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0480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Raleway"/>
              <a:buChar char="➔"/>
            </a:pPr>
            <a:r>
              <a:rPr lang="en" sz="1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Free</a:t>
            </a:r>
            <a:r>
              <a:rPr lang="en" sz="1400">
                <a:latin typeface="Raleway"/>
                <a:ea typeface="Raleway"/>
                <a:cs typeface="Raleway"/>
                <a:sym typeface="Raleway"/>
              </a:rPr>
              <a:t/>
            </a:r>
            <a:br>
              <a:rPr lang="en" sz="1400">
                <a:latin typeface="Raleway"/>
                <a:ea typeface="Raleway"/>
                <a:cs typeface="Raleway"/>
                <a:sym typeface="Raleway"/>
              </a:rPr>
            </a:b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$</a:t>
            </a:r>
            <a:endParaRPr sz="14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>
            <a:spLocks noGrp="1"/>
          </p:cNvSpPr>
          <p:nvPr>
            <p:ph type="title"/>
          </p:nvPr>
        </p:nvSpPr>
        <p:spPr>
          <a:xfrm>
            <a:off x="283100" y="712150"/>
            <a:ext cx="8620500" cy="10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Poll</a:t>
            </a:r>
            <a:endParaRPr/>
          </a:p>
        </p:txBody>
      </p:sp>
      <p:sp>
        <p:nvSpPr>
          <p:cNvPr id="105" name="Google Shape;105;p18"/>
          <p:cNvSpPr/>
          <p:nvPr/>
        </p:nvSpPr>
        <p:spPr>
          <a:xfrm>
            <a:off x="2156650" y="882400"/>
            <a:ext cx="5942400" cy="33609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title"/>
          </p:nvPr>
        </p:nvSpPr>
        <p:spPr>
          <a:xfrm>
            <a:off x="2396200" y="1300400"/>
            <a:ext cx="5463300" cy="299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How do you communicate scheduling within your department? </a:t>
            </a:r>
            <a:endParaRPr sz="2400"/>
          </a:p>
          <a:p>
            <a:pPr marL="457200" lvl="0" indent="-361950" rtl="0">
              <a:spcBef>
                <a:spcPts val="120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Paper calendar?</a:t>
            </a:r>
            <a:endParaRPr sz="2100"/>
          </a:p>
          <a:p>
            <a:pPr marL="457200" lvl="0" indent="-361950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Virtual calendar? </a:t>
            </a:r>
            <a:endParaRPr sz="2100"/>
          </a:p>
          <a:p>
            <a:pPr marL="457200" lvl="0" indent="-361950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Weekly emails?</a:t>
            </a:r>
            <a:endParaRPr sz="2100"/>
          </a:p>
          <a:p>
            <a:pPr marL="0" lvl="0" indent="0" rtl="0">
              <a:spcBef>
                <a:spcPts val="1200"/>
              </a:spcBef>
              <a:spcAft>
                <a:spcPts val="1200"/>
              </a:spcAft>
              <a:buNone/>
            </a:pPr>
            <a:endParaRPr sz="2100"/>
          </a:p>
        </p:txBody>
      </p:sp>
      <p:sp>
        <p:nvSpPr>
          <p:cNvPr id="107" name="Google Shape;107;p18"/>
          <p:cNvSpPr txBox="1"/>
          <p:nvPr/>
        </p:nvSpPr>
        <p:spPr>
          <a:xfrm>
            <a:off x="283100" y="4654975"/>
            <a:ext cx="6244200" cy="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200" i="1">
              <a:solidFill>
                <a:schemeClr val="accent5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>
            <a:spLocks noGrp="1"/>
          </p:cNvSpPr>
          <p:nvPr>
            <p:ph type="title"/>
          </p:nvPr>
        </p:nvSpPr>
        <p:spPr>
          <a:xfrm>
            <a:off x="283100" y="712150"/>
            <a:ext cx="8620500" cy="10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Possible solutions</a:t>
            </a:r>
            <a:endParaRPr/>
          </a:p>
        </p:txBody>
      </p:sp>
      <p:sp>
        <p:nvSpPr>
          <p:cNvPr id="113" name="Google Shape;113;p19"/>
          <p:cNvSpPr/>
          <p:nvPr/>
        </p:nvSpPr>
        <p:spPr>
          <a:xfrm>
            <a:off x="371775" y="1988900"/>
            <a:ext cx="2629500" cy="22449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9"/>
          <p:cNvSpPr/>
          <p:nvPr/>
        </p:nvSpPr>
        <p:spPr>
          <a:xfrm>
            <a:off x="3210432" y="1988900"/>
            <a:ext cx="2629500" cy="22449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9"/>
          <p:cNvSpPr/>
          <p:nvPr/>
        </p:nvSpPr>
        <p:spPr>
          <a:xfrm>
            <a:off x="6049089" y="1988900"/>
            <a:ext cx="2629500" cy="22449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9"/>
          <p:cNvSpPr txBox="1">
            <a:spLocks noGrp="1"/>
          </p:cNvSpPr>
          <p:nvPr>
            <p:ph type="title"/>
          </p:nvPr>
        </p:nvSpPr>
        <p:spPr>
          <a:xfrm>
            <a:off x="6125275" y="2190513"/>
            <a:ext cx="2481600" cy="20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  <a:p>
            <a:pPr marL="0" lvl="0" indent="0" rtl="0">
              <a:spcBef>
                <a:spcPts val="1200"/>
              </a:spcBef>
              <a:spcAft>
                <a:spcPts val="0"/>
              </a:spcAft>
              <a:buNone/>
            </a:pPr>
            <a:endParaRPr sz="2100"/>
          </a:p>
          <a:p>
            <a:pPr marL="0" lvl="0" indent="0" rtl="0">
              <a:spcBef>
                <a:spcPts val="1200"/>
              </a:spcBef>
              <a:spcAft>
                <a:spcPts val="0"/>
              </a:spcAft>
              <a:buNone/>
            </a:pPr>
            <a:endParaRPr sz="2100"/>
          </a:p>
          <a:p>
            <a:pPr marL="0" lvl="0" indent="0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100"/>
              <a:t>Teamup Calendar</a:t>
            </a:r>
            <a:endParaRPr sz="1400" b="0">
              <a:solidFill>
                <a:schemeClr val="lt1"/>
              </a:solidFill>
            </a:endParaRPr>
          </a:p>
        </p:txBody>
      </p:sp>
      <p:sp>
        <p:nvSpPr>
          <p:cNvPr id="117" name="Google Shape;117;p19"/>
          <p:cNvSpPr txBox="1">
            <a:spLocks noGrp="1"/>
          </p:cNvSpPr>
          <p:nvPr>
            <p:ph type="title"/>
          </p:nvPr>
        </p:nvSpPr>
        <p:spPr>
          <a:xfrm>
            <a:off x="443475" y="2190513"/>
            <a:ext cx="2481600" cy="20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  <a:p>
            <a:pPr marL="0" lvl="0" indent="0" rtl="0">
              <a:spcBef>
                <a:spcPts val="1200"/>
              </a:spcBef>
              <a:spcAft>
                <a:spcPts val="0"/>
              </a:spcAft>
              <a:buNone/>
            </a:pPr>
            <a:endParaRPr sz="2100"/>
          </a:p>
          <a:p>
            <a:pPr marL="0" lvl="0" indent="0" rtl="0">
              <a:spcBef>
                <a:spcPts val="1200"/>
              </a:spcBef>
              <a:spcAft>
                <a:spcPts val="0"/>
              </a:spcAft>
              <a:buNone/>
            </a:pPr>
            <a:endParaRPr sz="2100"/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100"/>
              <a:t>Google Calendar</a:t>
            </a:r>
            <a:endParaRPr sz="1400">
              <a:solidFill>
                <a:schemeClr val="lt1"/>
              </a:solidFill>
            </a:endParaRPr>
          </a:p>
        </p:txBody>
      </p:sp>
      <p:sp>
        <p:nvSpPr>
          <p:cNvPr id="118" name="Google Shape;118;p19"/>
          <p:cNvSpPr txBox="1">
            <a:spLocks noGrp="1"/>
          </p:cNvSpPr>
          <p:nvPr>
            <p:ph type="title"/>
          </p:nvPr>
        </p:nvSpPr>
        <p:spPr>
          <a:xfrm>
            <a:off x="3284388" y="2190525"/>
            <a:ext cx="2481600" cy="21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2100"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21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100"/>
              <a:t>Outlook Calendar </a:t>
            </a:r>
            <a:endParaRPr sz="1400" b="0">
              <a:solidFill>
                <a:schemeClr val="lt1"/>
              </a:solidFill>
            </a:endParaRPr>
          </a:p>
        </p:txBody>
      </p:sp>
      <p:sp>
        <p:nvSpPr>
          <p:cNvPr id="119" name="Google Shape;119;p19"/>
          <p:cNvSpPr txBox="1"/>
          <p:nvPr/>
        </p:nvSpPr>
        <p:spPr>
          <a:xfrm>
            <a:off x="283100" y="4654975"/>
            <a:ext cx="6244200" cy="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200" i="1">
              <a:solidFill>
                <a:schemeClr val="accent5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0" name="Google Shape;12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6162" y="2061900"/>
            <a:ext cx="1676225" cy="167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6975" y="2061896"/>
            <a:ext cx="1556425" cy="1547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87863" y="2116792"/>
            <a:ext cx="1556425" cy="15663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4700" y="162737"/>
            <a:ext cx="4254600" cy="481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0" descr="Piece of duct tape sticking a note to the slide"/>
          <p:cNvPicPr preferRelativeResize="0"/>
          <p:nvPr/>
        </p:nvPicPr>
        <p:blipFill rotWithShape="1">
          <a:blip r:embed="rId4">
            <a:alphaModFix/>
          </a:blip>
          <a:srcRect l="9244" t="5926" r="2118" b="10011"/>
          <a:stretch/>
        </p:blipFill>
        <p:spPr>
          <a:xfrm rot="154828">
            <a:off x="3536000" y="147301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0"/>
          <p:cNvSpPr txBox="1"/>
          <p:nvPr/>
        </p:nvSpPr>
        <p:spPr>
          <a:xfrm>
            <a:off x="2810450" y="929622"/>
            <a:ext cx="34329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3000" b="1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Teamup benefits</a:t>
            </a:r>
            <a:endParaRPr sz="3000" b="1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0" name="Google Shape;130;p20"/>
          <p:cNvSpPr txBox="1">
            <a:spLocks noGrp="1"/>
          </p:cNvSpPr>
          <p:nvPr>
            <p:ph type="body" idx="4294967295"/>
          </p:nvPr>
        </p:nvSpPr>
        <p:spPr>
          <a:xfrm>
            <a:off x="2810450" y="1377480"/>
            <a:ext cx="3432900" cy="33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lang="en" sz="1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Clean, customizable and simple interface</a:t>
            </a:r>
            <a:endParaRPr sz="14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lang="en" sz="1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Organizing your group in one calendar with sub-calendars</a:t>
            </a:r>
            <a:endParaRPr sz="14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lang="en" sz="1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Instant updates</a:t>
            </a:r>
            <a:endParaRPr sz="14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lang="en" sz="1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Intuitive, easy to use</a:t>
            </a:r>
            <a:endParaRPr sz="14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lang="en" sz="1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No account required</a:t>
            </a:r>
            <a:endParaRPr sz="14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lang="en" sz="1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Made to share</a:t>
            </a:r>
            <a:endParaRPr sz="14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rtl="0">
              <a:spcBef>
                <a:spcPts val="1000"/>
              </a:spcBef>
              <a:spcAft>
                <a:spcPts val="1000"/>
              </a:spcAft>
              <a:buNone/>
            </a:pPr>
            <a:endParaRPr sz="12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 txBox="1">
            <a:spLocks noGrp="1"/>
          </p:cNvSpPr>
          <p:nvPr>
            <p:ph type="title"/>
          </p:nvPr>
        </p:nvSpPr>
        <p:spPr>
          <a:xfrm>
            <a:off x="283100" y="712150"/>
            <a:ext cx="8631600" cy="38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Multiple 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calendars</a:t>
            </a:r>
            <a:endParaRPr>
              <a:solidFill>
                <a:schemeClr val="accent5"/>
              </a:solidFill>
            </a:endParaRPr>
          </a:p>
        </p:txBody>
      </p:sp>
      <p:grpSp>
        <p:nvGrpSpPr>
          <p:cNvPr id="136" name="Google Shape;136;p21"/>
          <p:cNvGrpSpPr/>
          <p:nvPr/>
        </p:nvGrpSpPr>
        <p:grpSpPr>
          <a:xfrm>
            <a:off x="659163" y="2385379"/>
            <a:ext cx="2212050" cy="2537076"/>
            <a:chOff x="6803275" y="395363"/>
            <a:chExt cx="2212050" cy="2537076"/>
          </a:xfrm>
        </p:grpSpPr>
        <p:pic>
          <p:nvPicPr>
            <p:cNvPr id="137" name="Google Shape;137;p2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803275" y="427445"/>
              <a:ext cx="2212050" cy="25049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8" name="Google Shape;138;p21" descr="Piece of duct tape sticking a note to the slide"/>
            <p:cNvPicPr preferRelativeResize="0"/>
            <p:nvPr/>
          </p:nvPicPr>
          <p:blipFill rotWithShape="1">
            <a:blip r:embed="rId4">
              <a:alphaModFix/>
            </a:blip>
            <a:srcRect l="9244" t="5926" r="2118" b="10011"/>
            <a:stretch/>
          </p:blipFill>
          <p:spPr>
            <a:xfrm rot="154826">
              <a:off x="7370663" y="419419"/>
              <a:ext cx="1077273" cy="3826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9" name="Google Shape;139;p21"/>
            <p:cNvSpPr txBox="1"/>
            <p:nvPr/>
          </p:nvSpPr>
          <p:spPr>
            <a:xfrm>
              <a:off x="6944800" y="684231"/>
              <a:ext cx="1929000" cy="200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endParaRPr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0" lvl="0" indent="0" rtl="0">
                <a:spcBef>
                  <a:spcPts val="80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endParaRPr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0" lvl="0" indent="0" rtl="0">
                <a:spcBef>
                  <a:spcPts val="80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rPr lang="en" b="1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Up to 8 sub-calendars free</a:t>
              </a:r>
              <a:endParaRPr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0" lvl="0" indent="0" rtl="0">
                <a:spcBef>
                  <a:spcPts val="80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endParaRPr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0" lvl="0" indent="0" rtl="0">
                <a:spcBef>
                  <a:spcPts val="800"/>
                </a:spcBef>
                <a:spcAft>
                  <a:spcPts val="800"/>
                </a:spcAft>
                <a:buNone/>
              </a:pPr>
              <a:r>
                <a:rPr lang="en" sz="12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Color coded</a:t>
              </a:r>
              <a:endParaRPr sz="12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pic>
        <p:nvPicPr>
          <p:cNvPr id="140" name="Google Shape;140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91675" y="459574"/>
            <a:ext cx="3986251" cy="441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315</Words>
  <Application>Microsoft Office PowerPoint</Application>
  <PresentationFormat>On-screen Show (16:9)</PresentationFormat>
  <Paragraphs>109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Lato</vt:lpstr>
      <vt:lpstr>Arial</vt:lpstr>
      <vt:lpstr>Raleway</vt:lpstr>
      <vt:lpstr>Swiss</vt:lpstr>
      <vt:lpstr>Scheduling Using a Web-Based Shared Calendar</vt:lpstr>
      <vt:lpstr>Background</vt:lpstr>
      <vt:lpstr>PowerPoint Presentation</vt:lpstr>
      <vt:lpstr>PowerPoint Presentation</vt:lpstr>
      <vt:lpstr>PowerPoint Presentation</vt:lpstr>
      <vt:lpstr>Poll</vt:lpstr>
      <vt:lpstr>Possible solutions</vt:lpstr>
      <vt:lpstr>PowerPoint Presentation</vt:lpstr>
      <vt:lpstr>Multiple  calendars</vt:lpstr>
      <vt:lpstr>Access Levels</vt:lpstr>
      <vt:lpstr>Various ways to display</vt:lpstr>
      <vt:lpstr>Searchable</vt:lpstr>
      <vt:lpstr> Embed  and share </vt:lpstr>
      <vt:lpstr> Embed  and share </vt:lpstr>
      <vt:lpstr>Let’s demo the calendar... </vt:lpstr>
      <vt:lpstr>PowerPoint Presentation</vt:lpstr>
      <vt:lpstr>PowerPoint Presentation</vt:lpstr>
      <vt:lpstr>Security &amp; Privacy</vt:lpstr>
      <vt:lpstr>PowerPoint Presentation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Scheduling Using a Web-Based Shared Calendar</dc:title>
  <dc:creator>Hughes, Sarah</dc:creator>
  <cp:lastModifiedBy>Hughes, Sarah</cp:lastModifiedBy>
  <cp:revision>1</cp:revision>
  <dcterms:modified xsi:type="dcterms:W3CDTF">2018-07-16T16:22:25Z</dcterms:modified>
</cp:coreProperties>
</file>